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85" r:id="rId3"/>
    <p:sldId id="286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7" r:id="rId13"/>
    <p:sldId id="299" r:id="rId14"/>
    <p:sldId id="300" r:id="rId15"/>
    <p:sldId id="301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 autoAdjust="0"/>
    <p:restoredTop sz="94584" autoAdjust="0"/>
  </p:normalViewPr>
  <p:slideViewPr>
    <p:cSldViewPr snapToGrid="0" snapToObjects="1">
      <p:cViewPr varScale="1">
        <p:scale>
          <a:sx n="63" d="100"/>
          <a:sy n="63" d="100"/>
        </p:scale>
        <p:origin x="77" y="4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0C639A2-A15C-4083-BA79-54DE07A865B5}"/>
              </a:ext>
            </a:extLst>
          </p:cNvPr>
          <p:cNvSpPr txBox="1"/>
          <p:nvPr userDrawn="1"/>
        </p:nvSpPr>
        <p:spPr>
          <a:xfrm>
            <a:off x="0" y="0"/>
            <a:ext cx="4998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65000"/>
                  </a:schemeClr>
                </a:solidFill>
              </a:rPr>
              <a:t>Documento riservato – Ing. Jacopo Fumanti Petrini</a:t>
            </a:r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ACAC943-6260-4A2B-BD7A-FAA979FA645F}"/>
              </a:ext>
            </a:extLst>
          </p:cNvPr>
          <p:cNvSpPr txBox="1"/>
          <p:nvPr userDrawn="1"/>
        </p:nvSpPr>
        <p:spPr>
          <a:xfrm>
            <a:off x="0" y="0"/>
            <a:ext cx="4998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65000"/>
                  </a:schemeClr>
                </a:solidFill>
              </a:rPr>
              <a:t>Documento riservato – Ing. Jacopo Fumanti Petrini</a:t>
            </a:r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Turbine Casing – </a:t>
            </a:r>
            <a:r>
              <a:rPr lang="it-IT" dirty="0"/>
              <a:t>Thermal</a:t>
            </a:r>
            <a:r>
              <a:rPr dirty="0"/>
              <a:t> Analysis</a:t>
            </a:r>
            <a:r>
              <a:rPr lang="it-IT" dirty="0"/>
              <a:t>_</a:t>
            </a:r>
            <a:r>
              <a:rPr lang="it-IT" dirty="0" err="1"/>
              <a:t>Methane</a:t>
            </a:r>
            <a:r>
              <a:rPr lang="it-IT" dirty="0"/>
              <a:t> vs </a:t>
            </a:r>
            <a:r>
              <a:rPr lang="it-IT" dirty="0" err="1"/>
              <a:t>Hydrogen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Ing. </a:t>
            </a:r>
            <a:r>
              <a:rPr dirty="0"/>
              <a:t>Jacopo </a:t>
            </a:r>
            <a:r>
              <a:rPr lang="it-IT" dirty="0"/>
              <a:t>Fumanti Petrini</a:t>
            </a:r>
            <a:endParaRPr dirty="0"/>
          </a:p>
          <a:p>
            <a:r>
              <a:rPr dirty="0"/>
              <a:t>Software used: Siemens NX </a:t>
            </a:r>
            <a:r>
              <a:rPr dirty="0" err="1"/>
              <a:t>Simcenter</a:t>
            </a:r>
            <a:r>
              <a:rPr dirty="0"/>
              <a:t> | Ansys 2025 R1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1649C0E-1544-4EDA-8C2B-021934B79D53}"/>
              </a:ext>
            </a:extLst>
          </p:cNvPr>
          <p:cNvSpPr txBox="1"/>
          <p:nvPr/>
        </p:nvSpPr>
        <p:spPr>
          <a:xfrm>
            <a:off x="292231" y="6381946"/>
            <a:ext cx="5664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The turbine </a:t>
            </a:r>
            <a:r>
              <a:rPr lang="it-IT" dirty="0" err="1"/>
              <a:t>casing</a:t>
            </a:r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be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scale model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>
            <a:extLst>
              <a:ext uri="{FF2B5EF4-FFF2-40B4-BE49-F238E27FC236}">
                <a16:creationId xmlns:a16="http://schemas.microsoft.com/office/drawing/2014/main" id="{63D2151F-9783-4B09-9F3B-76DE8026C4DC}"/>
              </a:ext>
            </a:extLst>
          </p:cNvPr>
          <p:cNvSpPr txBox="1"/>
          <p:nvPr/>
        </p:nvSpPr>
        <p:spPr>
          <a:xfrm>
            <a:off x="457200" y="6321752"/>
            <a:ext cx="715811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/>
            </a:pPr>
            <a:r>
              <a:rPr sz="1400" dirty="0"/>
              <a:t>CFD analysis shows the air velocity distribution within the turbine casing.</a:t>
            </a:r>
          </a:p>
          <a:p>
            <a:r>
              <a:rPr sz="1400" dirty="0"/>
              <a:t>The flow enters tangentially, accelerating along the spiral path, with a peak velocity of 30.6 m/s.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5A173260-F0DE-47CF-B418-A0FDAE63B5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41" y="1682881"/>
            <a:ext cx="9140358" cy="3492236"/>
          </a:xfrm>
          <a:prstGeom prst="rect">
            <a:avLst/>
          </a:pr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C0ACB357-C410-4194-956B-AC0A950878D7}"/>
              </a:ext>
            </a:extLst>
          </p:cNvPr>
          <p:cNvSpPr txBox="1"/>
          <p:nvPr/>
        </p:nvSpPr>
        <p:spPr>
          <a:xfrm>
            <a:off x="457200" y="6321752"/>
            <a:ext cx="715811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/>
            </a:pPr>
            <a:r>
              <a:rPr sz="1400" dirty="0"/>
              <a:t>CFD analysis shows the air velocity distribution within the turbine casing.</a:t>
            </a:r>
          </a:p>
          <a:p>
            <a:r>
              <a:rPr sz="1400" dirty="0"/>
              <a:t>The flow enters tangentially, accelerating along the spiral path, with a peak velocity of 30.6 m/s.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8FC0B8-85D8-47BF-866C-A4936492BC4E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Results – Hydrogen Case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49902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>
            <a:extLst>
              <a:ext uri="{FF2B5EF4-FFF2-40B4-BE49-F238E27FC236}">
                <a16:creationId xmlns:a16="http://schemas.microsoft.com/office/drawing/2014/main" id="{63D2151F-9783-4B09-9F3B-76DE8026C4DC}"/>
              </a:ext>
            </a:extLst>
          </p:cNvPr>
          <p:cNvSpPr txBox="1"/>
          <p:nvPr/>
        </p:nvSpPr>
        <p:spPr>
          <a:xfrm>
            <a:off x="457200" y="6321752"/>
            <a:ext cx="715811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/>
            </a:pPr>
            <a:r>
              <a:rPr sz="1400" dirty="0"/>
              <a:t>CFD analysis shows the air velocity distribution within the turbine casing.</a:t>
            </a:r>
          </a:p>
          <a:p>
            <a:r>
              <a:rPr sz="1400" dirty="0"/>
              <a:t>The flow enters tangentially, accelerating along the spiral path, with a peak velocity of 30.6 m/s.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1FB03A55-5824-4253-B10F-037DEFD449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42" y="1682881"/>
            <a:ext cx="9140355" cy="3492236"/>
          </a:xfrm>
          <a:prstGeom prst="rect">
            <a:avLst/>
          </a:prstGeom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FC521706-53B8-486F-85E0-3519D85949ED}"/>
              </a:ext>
            </a:extLst>
          </p:cNvPr>
          <p:cNvSpPr txBox="1"/>
          <p:nvPr/>
        </p:nvSpPr>
        <p:spPr>
          <a:xfrm>
            <a:off x="457200" y="6321752"/>
            <a:ext cx="715811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/>
            </a:pPr>
            <a:r>
              <a:rPr sz="1400" dirty="0"/>
              <a:t>CFD analysis shows the air velocity distribution within the turbine casing.</a:t>
            </a:r>
          </a:p>
          <a:p>
            <a:r>
              <a:rPr sz="1400" dirty="0"/>
              <a:t>The flow enters tangentially, accelerating along the spiral path, with a peak velocity of 30.6 m/s.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911B748-5032-4801-9FE7-4A13ACA0DB34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Results – Hydrogen Case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11340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C7CD689-EA56-4A35-A339-D69CE058B0EC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Comparison and discussion</a:t>
            </a:r>
            <a:endParaRPr lang="it-IT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50A8A1-9EF4-434B-8EE4-86B3E5F1459F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The hydrogen case exhibits a 30% higher peak temperature compared to methane.</a:t>
            </a:r>
          </a:p>
          <a:p>
            <a:r>
              <a:rPr lang="en-US" dirty="0">
                <a:solidFill>
                  <a:schemeClr val="tx1"/>
                </a:solidFill>
              </a:rPr>
              <a:t>This is primarily due to hydrogen’s higher combustion temperature and reduced radiative heat transfer.</a:t>
            </a:r>
          </a:p>
          <a:p>
            <a:r>
              <a:rPr lang="en-US" dirty="0">
                <a:solidFill>
                  <a:schemeClr val="tx1"/>
                </a:solidFill>
              </a:rPr>
              <a:t>Methane combustion leads to more stable wall temperatures and lower thermal stress concentration.</a:t>
            </a:r>
          </a:p>
        </p:txBody>
      </p:sp>
    </p:spTree>
    <p:extLst>
      <p:ext uri="{BB962C8B-B14F-4D97-AF65-F5344CB8AC3E}">
        <p14:creationId xmlns:p14="http://schemas.microsoft.com/office/powerpoint/2010/main" val="2676145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7021D9D-FE36-462D-B719-6E0699989F55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Structural correlation</a:t>
            </a:r>
            <a:endParaRPr lang="it-IT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FFB5F8-21A3-46C5-A4D9-5851CC32EAD5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AISI 310S maintains good strength up to 1100°C.</a:t>
            </a:r>
          </a:p>
          <a:p>
            <a:r>
              <a:rPr lang="en-US" dirty="0">
                <a:solidFill>
                  <a:schemeClr val="tx1"/>
                </a:solidFill>
              </a:rPr>
              <a:t>Beyond this temperature, the material undergoes creep deformation and oxidation.</a:t>
            </a:r>
          </a:p>
          <a:p>
            <a:r>
              <a:rPr lang="en-US" dirty="0">
                <a:solidFill>
                  <a:schemeClr val="tx1"/>
                </a:solidFill>
              </a:rPr>
              <a:t>Hydrogen case conditions (≈1870°C) far exceed this limit, suggesting loss of mechanical integrity.</a:t>
            </a:r>
          </a:p>
          <a:p>
            <a:r>
              <a:rPr lang="en-US" dirty="0">
                <a:solidFill>
                  <a:schemeClr val="tx1"/>
                </a:solidFill>
              </a:rPr>
              <a:t>Methane case temperatures remain within acceptable limits for continuous operation.</a:t>
            </a:r>
          </a:p>
        </p:txBody>
      </p:sp>
    </p:spTree>
    <p:extLst>
      <p:ext uri="{BB962C8B-B14F-4D97-AF65-F5344CB8AC3E}">
        <p14:creationId xmlns:p14="http://schemas.microsoft.com/office/powerpoint/2010/main" val="21603997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1B24B-437E-40EE-901B-C34035D6A82B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5E7BB-ADAF-4778-ACA0-0955484F80D1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Introduce internal or external cooling channels for better heat management.</a:t>
            </a:r>
          </a:p>
          <a:p>
            <a:r>
              <a:rPr lang="en-US" dirty="0">
                <a:solidFill>
                  <a:schemeClr val="tx1"/>
                </a:solidFill>
              </a:rPr>
              <a:t>Implement thermal barrier coatings (TBCs) in the high-temperature regions.</a:t>
            </a:r>
          </a:p>
          <a:p>
            <a:r>
              <a:rPr lang="en-US" dirty="0">
                <a:solidFill>
                  <a:schemeClr val="tx1"/>
                </a:solidFill>
              </a:rPr>
              <a:t>Consider nickel-based superalloys or composite materials for hydrogen combustion cases.</a:t>
            </a:r>
          </a:p>
          <a:p>
            <a:r>
              <a:rPr lang="en-US" dirty="0">
                <a:solidFill>
                  <a:schemeClr val="tx1"/>
                </a:solidFill>
              </a:rPr>
              <a:t>Optimize convective boundary surface area using ribbed or finned designs.</a:t>
            </a:r>
          </a:p>
        </p:txBody>
      </p:sp>
    </p:spTree>
    <p:extLst>
      <p:ext uri="{BB962C8B-B14F-4D97-AF65-F5344CB8AC3E}">
        <p14:creationId xmlns:p14="http://schemas.microsoft.com/office/powerpoint/2010/main" val="2402300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939551-B4AE-4797-8108-D98842DAFED5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Hydrogen operation leads to higher efficiency but imposes greater thermal stress on turbine casings.</a:t>
            </a:r>
          </a:p>
          <a:p>
            <a:r>
              <a:rPr lang="en-US" dirty="0">
                <a:solidFill>
                  <a:schemeClr val="tx1"/>
                </a:solidFill>
              </a:rPr>
              <a:t>The use of advanced materials and enhanced cooling is essential to ensure structural reliability.</a:t>
            </a:r>
          </a:p>
          <a:p>
            <a:r>
              <a:rPr lang="en-US" dirty="0">
                <a:solidFill>
                  <a:schemeClr val="tx1"/>
                </a:solidFill>
              </a:rPr>
              <a:t>Future work: coupled thermo-structural analysis to evaluate stress and deformation fields.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B345109-6F89-493F-BC50-9F3FFD3C64DD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19560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3737DAB-45CB-4D4C-8310-E5432FCBBEEA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Objective</a:t>
            </a:r>
            <a:endParaRPr lang="it-IT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19272FD-5182-4EFA-8C2D-862A6EE5AD7C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The objective of this study is to evaluate and compare the steady-state thermal behavior of a turbine casing subjected to methane and hydrogen combustion conditions. The analysis aims to assess the thermal load distribution and its potential impact on the structural integrity of the casing.</a:t>
            </a:r>
          </a:p>
        </p:txBody>
      </p:sp>
    </p:spTree>
    <p:extLst>
      <p:ext uri="{BB962C8B-B14F-4D97-AF65-F5344CB8AC3E}">
        <p14:creationId xmlns:p14="http://schemas.microsoft.com/office/powerpoint/2010/main" val="1569751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D6A794B9-12D2-458F-9B7E-26C7CF4127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27" t="20822" r="28721" b="4905"/>
          <a:stretch/>
        </p:blipFill>
        <p:spPr>
          <a:xfrm>
            <a:off x="5476973" y="3173595"/>
            <a:ext cx="3667027" cy="368440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0FBFE5ED-B7A7-4FDF-B4F8-10BB7F025BF6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Setup Overview</a:t>
            </a:r>
            <a:endParaRPr lang="it-IT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12BF8CC-B552-48A7-90CA-17A8CE536A05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Geometry modeled in Siemens NX and imported into ANSYS Fluent</a:t>
            </a:r>
          </a:p>
          <a:p>
            <a:r>
              <a:rPr lang="en-US" dirty="0">
                <a:solidFill>
                  <a:schemeClr val="tx1"/>
                </a:solidFill>
              </a:rPr>
              <a:t>Steady-state thermal analysis performed under two boundary conditions: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Case A: Methane – High heat flux and lower convective cooling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Case B: Hydrogen – Enhanced convection, lower overall heat flux</a:t>
            </a:r>
          </a:p>
          <a:p>
            <a:r>
              <a:rPr lang="en-US" dirty="0">
                <a:solidFill>
                  <a:schemeClr val="tx1"/>
                </a:solidFill>
              </a:rPr>
              <a:t>Material: AISI 310S Stainless Steel</a:t>
            </a:r>
          </a:p>
          <a:p>
            <a:r>
              <a:rPr lang="en-US" dirty="0">
                <a:solidFill>
                  <a:schemeClr val="tx1"/>
                </a:solidFill>
              </a:rPr>
              <a:t>Reference temperature range: 800°C – 1900°C</a:t>
            </a:r>
          </a:p>
        </p:txBody>
      </p:sp>
    </p:spTree>
    <p:extLst>
      <p:ext uri="{BB962C8B-B14F-4D97-AF65-F5344CB8AC3E}">
        <p14:creationId xmlns:p14="http://schemas.microsoft.com/office/powerpoint/2010/main" val="46589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1B3E1-229F-4C54-90F0-BFF8E6174E6D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Results – Methane Case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A9087-9D2E-4465-A055-11474FC92044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Maximum Temperature: 1415°C</a:t>
            </a:r>
          </a:p>
          <a:p>
            <a:r>
              <a:rPr lang="en-US" dirty="0">
                <a:solidFill>
                  <a:schemeClr val="tx1"/>
                </a:solidFill>
              </a:rPr>
              <a:t>Minimum Temperature: 808°C</a:t>
            </a:r>
          </a:p>
          <a:p>
            <a:r>
              <a:rPr lang="en-US" dirty="0">
                <a:solidFill>
                  <a:schemeClr val="tx1"/>
                </a:solidFill>
              </a:rPr>
              <a:t>Heat distribution is uniform along the casing with localized hot zones near the outlet region.</a:t>
            </a:r>
          </a:p>
          <a:p>
            <a:r>
              <a:rPr lang="en-US" dirty="0">
                <a:solidFill>
                  <a:schemeClr val="tx1"/>
                </a:solidFill>
              </a:rPr>
              <a:t>The temperature remains below the critical limit of AISI 310S, ensuring structural integrity.</a:t>
            </a:r>
          </a:p>
        </p:txBody>
      </p:sp>
    </p:spTree>
    <p:extLst>
      <p:ext uri="{BB962C8B-B14F-4D97-AF65-F5344CB8AC3E}">
        <p14:creationId xmlns:p14="http://schemas.microsoft.com/office/powerpoint/2010/main" val="925968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6B4E2E6-0A35-421A-939E-A19FE128B1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41" y="1682881"/>
            <a:ext cx="9140359" cy="3492237"/>
          </a:xfrm>
          <a:prstGeom prst="rect">
            <a:avLst/>
          </a:prstGeom>
        </p:spPr>
      </p:pic>
      <p:sp>
        <p:nvSpPr>
          <p:cNvPr id="3" name="TextBox 4">
            <a:extLst>
              <a:ext uri="{FF2B5EF4-FFF2-40B4-BE49-F238E27FC236}">
                <a16:creationId xmlns:a16="http://schemas.microsoft.com/office/drawing/2014/main" id="{821BF950-6321-438B-8AF0-684E07C8BD47}"/>
              </a:ext>
            </a:extLst>
          </p:cNvPr>
          <p:cNvSpPr txBox="1"/>
          <p:nvPr/>
        </p:nvSpPr>
        <p:spPr>
          <a:xfrm>
            <a:off x="457200" y="6321752"/>
            <a:ext cx="715811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/>
            </a:pPr>
            <a:r>
              <a:rPr sz="1400" dirty="0"/>
              <a:t>CFD analysis shows the air velocity distribution within the turbine casing.</a:t>
            </a:r>
          </a:p>
          <a:p>
            <a:r>
              <a:rPr sz="1400" dirty="0"/>
              <a:t>The flow enters tangentially, accelerating along the spiral path, with a peak velocity of 30.6 m/s.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E1C28F6-92E9-4BF2-A703-9D226CB55A4A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Results – Methane Case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03437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4120F48-3168-4C10-BDD3-A8382B56C2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41" y="1679280"/>
            <a:ext cx="9140359" cy="3499440"/>
          </a:xfrm>
          <a:prstGeom prst="rect">
            <a:avLst/>
          </a:prstGeom>
        </p:spPr>
      </p:pic>
      <p:sp>
        <p:nvSpPr>
          <p:cNvPr id="3" name="TextBox 4">
            <a:extLst>
              <a:ext uri="{FF2B5EF4-FFF2-40B4-BE49-F238E27FC236}">
                <a16:creationId xmlns:a16="http://schemas.microsoft.com/office/drawing/2014/main" id="{0306E715-3EDC-407E-B32F-4E7982C950DF}"/>
              </a:ext>
            </a:extLst>
          </p:cNvPr>
          <p:cNvSpPr txBox="1"/>
          <p:nvPr/>
        </p:nvSpPr>
        <p:spPr>
          <a:xfrm>
            <a:off x="457200" y="6321752"/>
            <a:ext cx="715811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/>
            </a:pPr>
            <a:r>
              <a:rPr sz="1400" dirty="0"/>
              <a:t>CFD analysis shows the air velocity distribution within the turbine casing.</a:t>
            </a:r>
          </a:p>
          <a:p>
            <a:r>
              <a:rPr sz="1400" dirty="0"/>
              <a:t>The flow enters tangentially, accelerating along the spiral path, with a peak velocity of 30.6 m/s.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A9CBD58-1485-43EC-B6B3-850244AAE971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Results – Methane Case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33017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B074A4BC-8876-49A2-974A-3DAB60EBAE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41" y="1682881"/>
            <a:ext cx="9140359" cy="3492237"/>
          </a:xfrm>
          <a:prstGeom prst="rect">
            <a:avLst/>
          </a:prstGeom>
        </p:spPr>
      </p:pic>
      <p:sp>
        <p:nvSpPr>
          <p:cNvPr id="3" name="TextBox 4">
            <a:extLst>
              <a:ext uri="{FF2B5EF4-FFF2-40B4-BE49-F238E27FC236}">
                <a16:creationId xmlns:a16="http://schemas.microsoft.com/office/drawing/2014/main" id="{C42F21B9-1411-46DD-9F0D-F97074FB1609}"/>
              </a:ext>
            </a:extLst>
          </p:cNvPr>
          <p:cNvSpPr txBox="1"/>
          <p:nvPr/>
        </p:nvSpPr>
        <p:spPr>
          <a:xfrm>
            <a:off x="457200" y="6321752"/>
            <a:ext cx="715811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/>
            </a:pPr>
            <a:r>
              <a:rPr sz="1400" dirty="0"/>
              <a:t>CFD analysis shows the air velocity distribution within the turbine casing.</a:t>
            </a:r>
          </a:p>
          <a:p>
            <a:r>
              <a:rPr sz="1400" dirty="0"/>
              <a:t>The flow enters tangentially, accelerating along the spiral path, with a peak velocity of 30.6 m/s.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EC7C305-1B4C-4F32-B0A6-DA40F9F49494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Results – Methane Case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5436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E277F-B76C-4C28-9DC2-B44DEA507DA7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Results – Hydrogen Case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672A1-95C1-4139-88CA-4D4CCB4B116B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Maximum Temperature: 1873°C</a:t>
            </a:r>
          </a:p>
          <a:p>
            <a:r>
              <a:rPr lang="en-US" dirty="0">
                <a:solidFill>
                  <a:schemeClr val="tx1"/>
                </a:solidFill>
              </a:rPr>
              <a:t>Minimum Temperature: 1007°C</a:t>
            </a:r>
          </a:p>
          <a:p>
            <a:r>
              <a:rPr lang="en-US" dirty="0">
                <a:solidFill>
                  <a:schemeClr val="tx1"/>
                </a:solidFill>
              </a:rPr>
              <a:t>The casing experiences higher thermal gradients due to the higher flame temperature of hydrogen.</a:t>
            </a:r>
          </a:p>
          <a:p>
            <a:r>
              <a:rPr lang="en-US" dirty="0">
                <a:solidFill>
                  <a:schemeClr val="tx1"/>
                </a:solidFill>
              </a:rPr>
              <a:t>Peak temperature exceeds the safe operating limit for AISI 310S, indicating potential structural degradation.</a:t>
            </a:r>
          </a:p>
        </p:txBody>
      </p:sp>
    </p:spTree>
    <p:extLst>
      <p:ext uri="{BB962C8B-B14F-4D97-AF65-F5344CB8AC3E}">
        <p14:creationId xmlns:p14="http://schemas.microsoft.com/office/powerpoint/2010/main" val="3991614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CF40A7D9-AA28-49F6-B3EB-FFCAB00BDC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41" y="1682881"/>
            <a:ext cx="9140358" cy="3492237"/>
          </a:xfrm>
          <a:prstGeom prst="rect">
            <a:avLst/>
          </a:prstGeom>
        </p:spPr>
      </p:pic>
      <p:sp>
        <p:nvSpPr>
          <p:cNvPr id="3" name="TextBox 4">
            <a:extLst>
              <a:ext uri="{FF2B5EF4-FFF2-40B4-BE49-F238E27FC236}">
                <a16:creationId xmlns:a16="http://schemas.microsoft.com/office/drawing/2014/main" id="{63D2151F-9783-4B09-9F3B-76DE8026C4DC}"/>
              </a:ext>
            </a:extLst>
          </p:cNvPr>
          <p:cNvSpPr txBox="1"/>
          <p:nvPr/>
        </p:nvSpPr>
        <p:spPr>
          <a:xfrm>
            <a:off x="457200" y="6321752"/>
            <a:ext cx="715811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/>
            </a:pPr>
            <a:r>
              <a:rPr sz="1400" dirty="0"/>
              <a:t>CFD analysis shows the air velocity distribution within the turbine casing.</a:t>
            </a:r>
          </a:p>
          <a:p>
            <a:r>
              <a:rPr sz="1400" dirty="0"/>
              <a:t>The flow enters tangentially, accelerating along the spiral path, with a peak velocity of 30.6 m/s.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EBF700-714F-41E8-AB08-D1DD42EAAD4B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/>
              <a:t>Results – Hydrogen Case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048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718</Words>
  <Application>Microsoft Office PowerPoint</Application>
  <PresentationFormat>Presentazione su schermo (4:3)</PresentationFormat>
  <Paragraphs>63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Turbine Casing – Thermal Analysis_Methane vs Hydrogen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Turbine Casing – Thermal Analysis_Methane vs Hydrogen</dc:title>
  <dc:subject/>
  <dc:creator/>
  <cp:keywords/>
  <dc:description>generated using python-pptx</dc:description>
  <cp:lastModifiedBy>Jacopo</cp:lastModifiedBy>
  <cp:revision>2</cp:revision>
  <dcterms:created xsi:type="dcterms:W3CDTF">2013-01-27T09:14:16Z</dcterms:created>
  <dcterms:modified xsi:type="dcterms:W3CDTF">2025-11-17T16:55:51Z</dcterms:modified>
  <cp:category/>
</cp:coreProperties>
</file>

<file path=docProps/thumbnail.jpeg>
</file>